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90" r:id="rId3"/>
    <p:sldId id="288" r:id="rId4"/>
    <p:sldId id="291" r:id="rId5"/>
    <p:sldId id="294" r:id="rId6"/>
    <p:sldId id="295" r:id="rId7"/>
    <p:sldId id="296" r:id="rId8"/>
    <p:sldId id="297" r:id="rId9"/>
    <p:sldId id="305" r:id="rId10"/>
    <p:sldId id="304" r:id="rId11"/>
    <p:sldId id="303" r:id="rId12"/>
    <p:sldId id="302" r:id="rId13"/>
    <p:sldId id="308" r:id="rId14"/>
    <p:sldId id="301" r:id="rId15"/>
    <p:sldId id="307" r:id="rId16"/>
    <p:sldId id="306" r:id="rId17"/>
    <p:sldId id="309" r:id="rId18"/>
    <p:sldId id="310" r:id="rId19"/>
    <p:sldId id="312" r:id="rId20"/>
    <p:sldId id="311" r:id="rId21"/>
    <p:sldId id="315" r:id="rId22"/>
    <p:sldId id="314" r:id="rId23"/>
    <p:sldId id="317" r:id="rId24"/>
    <p:sldId id="318" r:id="rId25"/>
    <p:sldId id="320" r:id="rId26"/>
    <p:sldId id="319" r:id="rId27"/>
    <p:sldId id="321" r:id="rId28"/>
    <p:sldId id="323" r:id="rId29"/>
    <p:sldId id="324" r:id="rId30"/>
    <p:sldId id="325" r:id="rId31"/>
    <p:sldId id="326" r:id="rId32"/>
    <p:sldId id="327" r:id="rId33"/>
    <p:sldId id="328" r:id="rId34"/>
    <p:sldId id="329" r:id="rId35"/>
    <p:sldId id="330" r:id="rId36"/>
    <p:sldId id="331" r:id="rId37"/>
    <p:sldId id="332" r:id="rId38"/>
    <p:sldId id="333" r:id="rId39"/>
    <p:sldId id="334" r:id="rId40"/>
    <p:sldId id="335" r:id="rId41"/>
    <p:sldId id="336" r:id="rId42"/>
    <p:sldId id="337" r:id="rId43"/>
    <p:sldId id="338" r:id="rId44"/>
    <p:sldId id="339" r:id="rId45"/>
    <p:sldId id="340" r:id="rId46"/>
    <p:sldId id="341" r:id="rId4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71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F15BE-072B-441F-A4C8-1B0F3903A8F2}" type="datetimeFigureOut">
              <a:rPr lang="bg-BG" smtClean="0"/>
              <a:t>29.11.2021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2C9E3-0A46-466E-8E14-DCA7AAAD0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723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F15BE-072B-441F-A4C8-1B0F3903A8F2}" type="datetimeFigureOut">
              <a:rPr lang="bg-BG" smtClean="0"/>
              <a:t>29.11.2021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2C9E3-0A46-466E-8E14-DCA7AAAD0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7741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F15BE-072B-441F-A4C8-1B0F3903A8F2}" type="datetimeFigureOut">
              <a:rPr lang="bg-BG" smtClean="0"/>
              <a:t>29.11.2021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2C9E3-0A46-466E-8E14-DCA7AAAD0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74819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F15BE-072B-441F-A4C8-1B0F3903A8F2}" type="datetimeFigureOut">
              <a:rPr lang="bg-BG" smtClean="0"/>
              <a:t>29.11.2021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2C9E3-0A46-466E-8E14-DCA7AAAD0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12446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F15BE-072B-441F-A4C8-1B0F3903A8F2}" type="datetimeFigureOut">
              <a:rPr lang="bg-BG" smtClean="0"/>
              <a:t>29.11.2021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2C9E3-0A46-466E-8E14-DCA7AAAD0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67105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F15BE-072B-441F-A4C8-1B0F3903A8F2}" type="datetimeFigureOut">
              <a:rPr lang="bg-BG" smtClean="0"/>
              <a:t>29.11.2021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2C9E3-0A46-466E-8E14-DCA7AAAD0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6744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F15BE-072B-441F-A4C8-1B0F3903A8F2}" type="datetimeFigureOut">
              <a:rPr lang="bg-BG" smtClean="0"/>
              <a:t>29.11.2021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2C9E3-0A46-466E-8E14-DCA7AAAD0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49265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F15BE-072B-441F-A4C8-1B0F3903A8F2}" type="datetimeFigureOut">
              <a:rPr lang="bg-BG" smtClean="0"/>
              <a:t>29.11.2021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2C9E3-0A46-466E-8E14-DCA7AAAD0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64340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F15BE-072B-441F-A4C8-1B0F3903A8F2}" type="datetimeFigureOut">
              <a:rPr lang="bg-BG" smtClean="0"/>
              <a:t>29.11.2021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2C9E3-0A46-466E-8E14-DCA7AAAD0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9024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F15BE-072B-441F-A4C8-1B0F3903A8F2}" type="datetimeFigureOut">
              <a:rPr lang="bg-BG" smtClean="0"/>
              <a:t>29.11.2021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2C9E3-0A46-466E-8E14-DCA7AAAD0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80115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F15BE-072B-441F-A4C8-1B0F3903A8F2}" type="datetimeFigureOut">
              <a:rPr lang="bg-BG" smtClean="0"/>
              <a:t>29.11.2021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2C9E3-0A46-466E-8E14-DCA7AAAD0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10117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F15BE-072B-441F-A4C8-1B0F3903A8F2}" type="datetimeFigureOut">
              <a:rPr lang="bg-BG" smtClean="0"/>
              <a:t>29.11.2021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2C9E3-0A46-466E-8E14-DCA7AAAD0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443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89.jpg"/><Relationship Id="rId7" Type="http://schemas.openxmlformats.org/officeDocument/2006/relationships/image" Target="../media/image17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5" Type="http://schemas.openxmlformats.org/officeDocument/2006/relationships/image" Target="../media/image91.jpg"/><Relationship Id="rId4" Type="http://schemas.openxmlformats.org/officeDocument/2006/relationships/image" Target="../media/image9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97.jpeg"/><Relationship Id="rId7" Type="http://schemas.openxmlformats.org/officeDocument/2006/relationships/image" Target="../media/image101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jpe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946"/>
            <a:ext cx="12191999" cy="7050454"/>
          </a:xfrm>
        </p:spPr>
      </p:pic>
      <p:sp>
        <p:nvSpPr>
          <p:cNvPr id="5" name="TextBox 4"/>
          <p:cNvSpPr txBox="1"/>
          <p:nvPr/>
        </p:nvSpPr>
        <p:spPr>
          <a:xfrm>
            <a:off x="1395046" y="3505200"/>
            <a:ext cx="48299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/>
              <a:t>ДГ2 „</a:t>
            </a:r>
            <a:r>
              <a:rPr lang="bg-BG" sz="2400" b="1" dirty="0" err="1"/>
              <a:t>Родолюбче</a:t>
            </a:r>
            <a:r>
              <a:rPr lang="bg-BG" sz="2400" b="1" dirty="0"/>
              <a:t>“ </a:t>
            </a:r>
          </a:p>
          <a:p>
            <a:pPr algn="ctr"/>
            <a:r>
              <a:rPr lang="bg-BG" sz="2400" b="1" dirty="0"/>
              <a:t>гр. Перник</a:t>
            </a:r>
          </a:p>
          <a:p>
            <a:pPr algn="ctr"/>
            <a:endParaRPr lang="bg-BG" sz="2400" b="1" dirty="0"/>
          </a:p>
          <a:p>
            <a:pPr algn="ctr"/>
            <a:r>
              <a:rPr lang="bg-BG" sz="2400" b="1" dirty="0"/>
              <a:t>ГРУПА „КАЛИНКА“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11896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62"/>
            <a:ext cx="3223846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108" y="-5862"/>
            <a:ext cx="3094891" cy="685800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754" y="1664677"/>
            <a:ext cx="5435207" cy="5071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846" y="213702"/>
            <a:ext cx="5873262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08" y="302480"/>
            <a:ext cx="2182813" cy="570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996" y="690783"/>
            <a:ext cx="2805113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47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5728"/>
            <a:ext cx="464741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FF0000"/>
                </a:solidFill>
              </a:rPr>
              <a:t>Старши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учител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bg-BG" b="1" dirty="0">
                <a:solidFill>
                  <a:srgbClr val="FF0000"/>
                </a:solidFill>
              </a:rPr>
              <a:t>Виолета Андонова</a:t>
            </a:r>
            <a:endParaRPr lang="ru-RU" b="1" dirty="0">
              <a:solidFill>
                <a:srgbClr val="FF0000"/>
              </a:solidFill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b="1" dirty="0" err="1">
                <a:solidFill>
                  <a:srgbClr val="FF0000"/>
                </a:solidFill>
              </a:rPr>
              <a:t>Образователно-квалификационна</a:t>
            </a:r>
            <a:r>
              <a:rPr lang="ru-RU" b="1" dirty="0">
                <a:solidFill>
                  <a:srgbClr val="FF0000"/>
                </a:solidFill>
              </a:rPr>
              <a:t> степен „</a:t>
            </a:r>
            <a:r>
              <a:rPr lang="ru-RU" b="1" dirty="0" err="1">
                <a:solidFill>
                  <a:srgbClr val="FF0000"/>
                </a:solidFill>
              </a:rPr>
              <a:t>магистър</a:t>
            </a:r>
            <a:r>
              <a:rPr lang="ru-RU" b="1" dirty="0">
                <a:solidFill>
                  <a:srgbClr val="FF0000"/>
                </a:solidFill>
              </a:rPr>
              <a:t>“ </a:t>
            </a: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r>
              <a:rPr lang="ru-RU" b="1" dirty="0" err="1">
                <a:solidFill>
                  <a:srgbClr val="FF0000"/>
                </a:solidFill>
              </a:rPr>
              <a:t>Професионално-квалификационна</a:t>
            </a:r>
            <a:r>
              <a:rPr lang="ru-RU" b="1" dirty="0">
                <a:solidFill>
                  <a:srgbClr val="FF0000"/>
                </a:solidFill>
              </a:rPr>
              <a:t> степен </a:t>
            </a:r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– ІV</a:t>
            </a: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r>
              <a:rPr lang="ru-RU" b="1" dirty="0" err="1">
                <a:solidFill>
                  <a:srgbClr val="FF0000"/>
                </a:solidFill>
              </a:rPr>
              <a:t>Специалност</a:t>
            </a:r>
            <a:r>
              <a:rPr lang="ru-RU" b="1" dirty="0">
                <a:solidFill>
                  <a:srgbClr val="FF0000"/>
                </a:solidFill>
              </a:rPr>
              <a:t> „</a:t>
            </a:r>
            <a:r>
              <a:rPr lang="ru-RU" b="1" dirty="0" err="1">
                <a:solidFill>
                  <a:srgbClr val="FF0000"/>
                </a:solidFill>
              </a:rPr>
              <a:t>Предучилищна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bg-BG" b="1" dirty="0">
                <a:solidFill>
                  <a:srgbClr val="FF0000"/>
                </a:solidFill>
              </a:rPr>
              <a:t>и начална училищна </a:t>
            </a:r>
            <a:r>
              <a:rPr lang="ru-RU" b="1" dirty="0">
                <a:solidFill>
                  <a:srgbClr val="FF0000"/>
                </a:solidFill>
              </a:rPr>
              <a:t>педагогика“</a:t>
            </a: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bg-BG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89077" y="548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835769" y="1600652"/>
            <a:ext cx="2690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solidFill>
                  <a:srgbClr val="FF0000"/>
                </a:solidFill>
              </a:rPr>
              <a:t>Помощник-възпитател</a:t>
            </a:r>
          </a:p>
          <a:p>
            <a:pPr algn="ctr"/>
            <a:r>
              <a:rPr lang="bg-BG" b="1" dirty="0">
                <a:solidFill>
                  <a:srgbClr val="FF0000"/>
                </a:solidFill>
              </a:rPr>
              <a:t>Десислава Христова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Текстово поле 1"/>
          <p:cNvSpPr txBox="1"/>
          <p:nvPr/>
        </p:nvSpPr>
        <p:spPr>
          <a:xfrm>
            <a:off x="8493551" y="77159"/>
            <a:ext cx="36984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solidFill>
                  <a:srgbClr val="FF0000"/>
                </a:solidFill>
              </a:rPr>
              <a:t>Учител</a:t>
            </a:r>
            <a:r>
              <a:rPr lang="ru-RU" b="1" dirty="0">
                <a:solidFill>
                  <a:srgbClr val="FF0000"/>
                </a:solidFill>
              </a:rPr>
              <a:t> Оля </a:t>
            </a:r>
            <a:r>
              <a:rPr lang="ru-RU" b="1" dirty="0" err="1">
                <a:solidFill>
                  <a:srgbClr val="FF0000"/>
                </a:solidFill>
              </a:rPr>
              <a:t>Асенова</a:t>
            </a:r>
            <a:r>
              <a:rPr lang="ru-RU" b="1" dirty="0">
                <a:solidFill>
                  <a:srgbClr val="FF0000"/>
                </a:solidFill>
              </a:rPr>
              <a:t> </a:t>
            </a: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r>
              <a:rPr lang="ru-RU" b="1" dirty="0" err="1">
                <a:solidFill>
                  <a:srgbClr val="FF0000"/>
                </a:solidFill>
              </a:rPr>
              <a:t>Образователно-квалификационна</a:t>
            </a:r>
            <a:r>
              <a:rPr lang="ru-RU" b="1" dirty="0">
                <a:solidFill>
                  <a:srgbClr val="FF0000"/>
                </a:solidFill>
              </a:rPr>
              <a:t> степен „</a:t>
            </a:r>
            <a:r>
              <a:rPr lang="ru-RU" b="1" dirty="0" err="1">
                <a:solidFill>
                  <a:srgbClr val="FF0000"/>
                </a:solidFill>
              </a:rPr>
              <a:t>магистър</a:t>
            </a:r>
            <a:r>
              <a:rPr lang="ru-RU" b="1" dirty="0">
                <a:solidFill>
                  <a:srgbClr val="FF0000"/>
                </a:solidFill>
              </a:rPr>
              <a:t>“</a:t>
            </a: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r>
              <a:rPr lang="ru-RU" b="1" dirty="0" err="1">
                <a:solidFill>
                  <a:srgbClr val="FF0000"/>
                </a:solidFill>
              </a:rPr>
              <a:t>Професионално</a:t>
            </a:r>
            <a:r>
              <a:rPr lang="ru-RU" b="1" dirty="0">
                <a:solidFill>
                  <a:srgbClr val="FF0000"/>
                </a:solidFill>
              </a:rPr>
              <a:t>- </a:t>
            </a:r>
            <a:r>
              <a:rPr lang="ru-RU" b="1" dirty="0" err="1">
                <a:solidFill>
                  <a:srgbClr val="FF0000"/>
                </a:solidFill>
              </a:rPr>
              <a:t>квалификационна</a:t>
            </a:r>
            <a:r>
              <a:rPr lang="ru-RU" b="1" dirty="0">
                <a:solidFill>
                  <a:srgbClr val="FF0000"/>
                </a:solidFill>
              </a:rPr>
              <a:t> степен – V</a:t>
            </a: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Специалност</a:t>
            </a:r>
            <a:r>
              <a:rPr lang="ru-RU" b="1" dirty="0">
                <a:solidFill>
                  <a:srgbClr val="FF0000"/>
                </a:solidFill>
              </a:rPr>
              <a:t> „</a:t>
            </a:r>
            <a:r>
              <a:rPr lang="ru-RU" b="1" dirty="0" err="1">
                <a:solidFill>
                  <a:srgbClr val="FF0000"/>
                </a:solidFill>
              </a:rPr>
              <a:t>Предучилищна</a:t>
            </a:r>
            <a:r>
              <a:rPr lang="ru-RU" b="1" dirty="0">
                <a:solidFill>
                  <a:srgbClr val="FF0000"/>
                </a:solidFill>
              </a:rPr>
              <a:t> педагогика“ </a:t>
            </a:r>
            <a:endParaRPr lang="bg-BG" b="1" dirty="0">
              <a:solidFill>
                <a:srgbClr val="FF000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207" y="3280284"/>
            <a:ext cx="2711070" cy="3020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14" y="3280284"/>
            <a:ext cx="2846896" cy="30936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891" y="3148553"/>
            <a:ext cx="2192624" cy="32253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85688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69015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804" y="1084263"/>
            <a:ext cx="10101263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Vertical Scroll 3"/>
          <p:cNvSpPr/>
          <p:nvPr/>
        </p:nvSpPr>
        <p:spPr>
          <a:xfrm>
            <a:off x="2473570" y="2060330"/>
            <a:ext cx="2625969" cy="331177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err="1">
                <a:solidFill>
                  <a:prstClr val="black"/>
                </a:solidFill>
              </a:rPr>
              <a:t>Ние</a:t>
            </a:r>
            <a:r>
              <a:rPr lang="ru-RU" sz="1600" b="1" dirty="0">
                <a:solidFill>
                  <a:prstClr val="black"/>
                </a:solidFill>
              </a:rPr>
              <a:t> </a:t>
            </a:r>
            <a:r>
              <a:rPr lang="ru-RU" sz="1600" b="1" dirty="0" err="1">
                <a:solidFill>
                  <a:prstClr val="black"/>
                </a:solidFill>
              </a:rPr>
              <a:t>предлагаме</a:t>
            </a:r>
            <a:r>
              <a:rPr lang="ru-RU" sz="1600" b="1" dirty="0">
                <a:solidFill>
                  <a:prstClr val="black"/>
                </a:solidFill>
              </a:rPr>
              <a:t>:</a:t>
            </a:r>
          </a:p>
          <a:p>
            <a:pPr lvl="0" algn="ctr"/>
            <a:endParaRPr lang="ru-RU" sz="1600" b="1" dirty="0">
              <a:solidFill>
                <a:prstClr val="black"/>
              </a:solidFill>
            </a:endParaRPr>
          </a:p>
          <a:p>
            <a:pPr marL="285750" lvl="0" indent="-285750" algn="ctr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</a:rPr>
              <a:t>Условия за личностно и </a:t>
            </a:r>
            <a:r>
              <a:rPr lang="ru-RU" sz="1600" dirty="0" err="1">
                <a:solidFill>
                  <a:prstClr val="black"/>
                </a:solidFill>
              </a:rPr>
              <a:t>творческо</a:t>
            </a:r>
            <a:r>
              <a:rPr lang="ru-RU" sz="1600" dirty="0">
                <a:solidFill>
                  <a:prstClr val="black"/>
                </a:solidFill>
              </a:rPr>
              <a:t> развитие; </a:t>
            </a:r>
          </a:p>
          <a:p>
            <a:pPr marL="285750" lvl="0" indent="-285750" algn="ctr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</a:rPr>
              <a:t> Психологически комфорт; </a:t>
            </a:r>
          </a:p>
          <a:p>
            <a:pPr marL="285750" lvl="0" indent="-285750" algn="ctr">
              <a:buFont typeface="Wingdings" panose="05000000000000000000" pitchFamily="2" charset="2"/>
              <a:buChar char="v"/>
            </a:pPr>
            <a:r>
              <a:rPr lang="ru-RU" sz="1600" dirty="0" err="1">
                <a:solidFill>
                  <a:prstClr val="black"/>
                </a:solidFill>
              </a:rPr>
              <a:t>Готовност</a:t>
            </a:r>
            <a:r>
              <a:rPr lang="ru-RU" sz="1600" dirty="0">
                <a:solidFill>
                  <a:prstClr val="black"/>
                </a:solidFill>
              </a:rPr>
              <a:t> за </a:t>
            </a:r>
            <a:r>
              <a:rPr lang="ru-RU" sz="1600" dirty="0" err="1">
                <a:solidFill>
                  <a:prstClr val="black"/>
                </a:solidFill>
              </a:rPr>
              <a:t>училищно</a:t>
            </a:r>
            <a:r>
              <a:rPr lang="ru-RU" sz="1600" dirty="0">
                <a:solidFill>
                  <a:prstClr val="black"/>
                </a:solidFill>
              </a:rPr>
              <a:t> обучение</a:t>
            </a:r>
          </a:p>
        </p:txBody>
      </p:sp>
      <p:sp>
        <p:nvSpPr>
          <p:cNvPr id="5" name="Vertical Scroll 4"/>
          <p:cNvSpPr/>
          <p:nvPr/>
        </p:nvSpPr>
        <p:spPr>
          <a:xfrm>
            <a:off x="5099539" y="1652954"/>
            <a:ext cx="3094892" cy="4126523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При нас е интересно </a:t>
            </a:r>
            <a:r>
              <a:rPr lang="ru-RU" sz="1400" b="1" dirty="0" err="1">
                <a:solidFill>
                  <a:schemeClr val="tx1"/>
                </a:solidFill>
              </a:rPr>
              <a:t>защото</a:t>
            </a:r>
            <a:r>
              <a:rPr lang="ru-RU" sz="1400" b="1" dirty="0">
                <a:solidFill>
                  <a:schemeClr val="tx1"/>
                </a:solidFill>
              </a:rPr>
              <a:t>: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bg-BG" sz="1400" dirty="0">
                <a:solidFill>
                  <a:schemeClr val="tx1"/>
                </a:solidFill>
              </a:rPr>
              <a:t> Учим, докато играем;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bg-BG" sz="1400" dirty="0">
                <a:solidFill>
                  <a:schemeClr val="tx1"/>
                </a:solidFill>
              </a:rPr>
              <a:t> Атмосферата е позитивна; </a:t>
            </a:r>
          </a:p>
          <a:p>
            <a:pPr algn="ctr"/>
            <a:endParaRPr lang="bg-BG" sz="1400" dirty="0">
              <a:solidFill>
                <a:schemeClr val="tx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bg-BG" sz="1400" dirty="0">
                <a:solidFill>
                  <a:schemeClr val="tx1"/>
                </a:solidFill>
              </a:rPr>
              <a:t>Взаимоотношенията са </a:t>
            </a:r>
            <a:r>
              <a:rPr lang="bg-BG" sz="1400" dirty="0" err="1">
                <a:solidFill>
                  <a:schemeClr val="tx1"/>
                </a:solidFill>
              </a:rPr>
              <a:t>равнопоставени</a:t>
            </a:r>
            <a:r>
              <a:rPr lang="bg-BG" sz="1400" dirty="0">
                <a:solidFill>
                  <a:schemeClr val="tx1"/>
                </a:solidFill>
              </a:rPr>
              <a:t>;</a:t>
            </a:r>
          </a:p>
          <a:p>
            <a:pPr algn="ctr"/>
            <a:endParaRPr lang="bg-BG" sz="1400" dirty="0">
              <a:solidFill>
                <a:schemeClr val="tx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ru-RU" sz="1400" dirty="0" err="1">
                <a:solidFill>
                  <a:schemeClr val="tx1"/>
                </a:solidFill>
              </a:rPr>
              <a:t>Провокираме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познавателните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err="1">
                <a:solidFill>
                  <a:schemeClr val="tx1"/>
                </a:solidFill>
              </a:rPr>
              <a:t>интереси</a:t>
            </a:r>
            <a:r>
              <a:rPr lang="ru-RU" sz="1400" dirty="0">
                <a:solidFill>
                  <a:schemeClr val="tx1"/>
                </a:solidFill>
              </a:rPr>
              <a:t> на </a:t>
            </a:r>
            <a:r>
              <a:rPr lang="ru-RU" sz="1400" dirty="0" err="1">
                <a:solidFill>
                  <a:schemeClr val="tx1"/>
                </a:solidFill>
              </a:rPr>
              <a:t>децата</a:t>
            </a:r>
            <a:r>
              <a:rPr lang="ru-RU" sz="1400" dirty="0">
                <a:solidFill>
                  <a:schemeClr val="tx1"/>
                </a:solidFill>
              </a:rPr>
              <a:t> чрез нови знания и им </a:t>
            </a:r>
            <a:r>
              <a:rPr lang="ru-RU" sz="1400" dirty="0" err="1">
                <a:solidFill>
                  <a:schemeClr val="tx1"/>
                </a:solidFill>
              </a:rPr>
              <a:t>помагаме</a:t>
            </a:r>
            <a:r>
              <a:rPr lang="ru-RU" sz="1400" dirty="0">
                <a:solidFill>
                  <a:schemeClr val="tx1"/>
                </a:solidFill>
              </a:rPr>
              <a:t> да </a:t>
            </a:r>
            <a:r>
              <a:rPr lang="ru-RU" sz="1400" dirty="0" err="1">
                <a:solidFill>
                  <a:schemeClr val="tx1"/>
                </a:solidFill>
              </a:rPr>
              <a:t>търсят</a:t>
            </a:r>
            <a:r>
              <a:rPr lang="ru-RU" sz="1400" dirty="0">
                <a:solidFill>
                  <a:schemeClr val="tx1"/>
                </a:solidFill>
              </a:rPr>
              <a:t> и </a:t>
            </a:r>
            <a:r>
              <a:rPr lang="ru-RU" sz="1400" dirty="0" err="1">
                <a:solidFill>
                  <a:schemeClr val="tx1"/>
                </a:solidFill>
              </a:rPr>
              <a:t>откриват</a:t>
            </a:r>
            <a:r>
              <a:rPr lang="ru-RU" sz="1400" dirty="0">
                <a:solidFill>
                  <a:schemeClr val="tx1"/>
                </a:solidFill>
              </a:rPr>
              <a:t> отговорите на </a:t>
            </a:r>
            <a:r>
              <a:rPr lang="ru-RU" sz="1400" dirty="0" err="1">
                <a:solidFill>
                  <a:schemeClr val="tx1"/>
                </a:solidFill>
              </a:rPr>
              <a:t>въпросите</a:t>
            </a:r>
            <a:r>
              <a:rPr lang="ru-RU" sz="1400" dirty="0">
                <a:solidFill>
                  <a:schemeClr val="tx1"/>
                </a:solidFill>
              </a:rPr>
              <a:t> сами</a:t>
            </a:r>
            <a:endParaRPr lang="bg-BG" sz="1400" b="1" dirty="0">
              <a:solidFill>
                <a:schemeClr val="tx1"/>
              </a:solidFill>
            </a:endParaRPr>
          </a:p>
        </p:txBody>
      </p:sp>
      <p:sp>
        <p:nvSpPr>
          <p:cNvPr id="6" name="Vertical Scroll 5"/>
          <p:cNvSpPr/>
          <p:nvPr/>
        </p:nvSpPr>
        <p:spPr>
          <a:xfrm>
            <a:off x="7983415" y="2180491"/>
            <a:ext cx="2801816" cy="3399693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tx1"/>
                </a:solidFill>
              </a:rPr>
              <a:t>Заедно</a:t>
            </a:r>
            <a:r>
              <a:rPr lang="ru-RU" sz="1600" b="1" dirty="0">
                <a:solidFill>
                  <a:schemeClr val="tx1"/>
                </a:solidFill>
              </a:rPr>
              <a:t> с </a:t>
            </a:r>
            <a:r>
              <a:rPr lang="ru-RU" sz="1600" b="1" dirty="0" err="1">
                <a:solidFill>
                  <a:schemeClr val="tx1"/>
                </a:solidFill>
              </a:rPr>
              <a:t>родителите</a:t>
            </a:r>
            <a:r>
              <a:rPr lang="ru-RU" sz="1600" b="1" dirty="0">
                <a:solidFill>
                  <a:schemeClr val="tx1"/>
                </a:solidFill>
              </a:rPr>
              <a:t> можем: 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chemeClr val="tx1"/>
                </a:solidFill>
              </a:rPr>
              <a:t>да </a:t>
            </a:r>
            <a:r>
              <a:rPr lang="ru-RU" sz="1600" dirty="0" err="1">
                <a:solidFill>
                  <a:schemeClr val="tx1"/>
                </a:solidFill>
              </a:rPr>
              <a:t>общуваме</a:t>
            </a:r>
            <a:endParaRPr lang="ru-RU" sz="1600" dirty="0">
              <a:solidFill>
                <a:schemeClr val="tx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ru-RU" sz="1600" dirty="0">
              <a:solidFill>
                <a:schemeClr val="tx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chemeClr val="tx1"/>
                </a:solidFill>
              </a:rPr>
              <a:t>да се учим и творим 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ru-RU" sz="1600" dirty="0">
              <a:solidFill>
                <a:schemeClr val="tx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chemeClr val="tx1"/>
                </a:solidFill>
              </a:rPr>
              <a:t>да се </a:t>
            </a:r>
            <a:r>
              <a:rPr lang="ru-RU" sz="1600" dirty="0" err="1">
                <a:solidFill>
                  <a:schemeClr val="tx1"/>
                </a:solidFill>
              </a:rPr>
              <a:t>забавляваме</a:t>
            </a:r>
            <a:endParaRPr lang="bg-BG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539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784" y="105508"/>
            <a:ext cx="12320953" cy="67524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23492" y="1894055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/>
              <a:t>СЕДМИЧНО РАЗПРЕДЕЛЕНИЕ</a:t>
            </a:r>
          </a:p>
          <a:p>
            <a:pPr algn="ctr"/>
            <a:endParaRPr lang="bg-BG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789048"/>
              </p:ext>
            </p:extLst>
          </p:nvPr>
        </p:nvGraphicFramePr>
        <p:xfrm>
          <a:off x="3229224" y="2217220"/>
          <a:ext cx="5674936" cy="2436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7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76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8528">
                <a:tc>
                  <a:txBody>
                    <a:bodyPr/>
                    <a:lstStyle/>
                    <a:p>
                      <a:r>
                        <a:rPr lang="bg-BG" sz="1400" dirty="0">
                          <a:solidFill>
                            <a:schemeClr val="tx1"/>
                          </a:solidFill>
                        </a:rPr>
                        <a:t>ПОНЕДЕЛНИК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>
                          <a:solidFill>
                            <a:schemeClr val="tx1"/>
                          </a:solidFill>
                        </a:rPr>
                        <a:t>ВТОРНИК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>
                          <a:solidFill>
                            <a:schemeClr val="tx1"/>
                          </a:solidFill>
                        </a:rPr>
                        <a:t>СРЯДА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>
                          <a:solidFill>
                            <a:schemeClr val="tx1"/>
                          </a:solidFill>
                        </a:rPr>
                        <a:t>ЧЕТВЪРТЪК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>
                          <a:solidFill>
                            <a:schemeClr val="tx1"/>
                          </a:solidFill>
                        </a:rPr>
                        <a:t>ПЕТЪК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432">
                <a:tc>
                  <a:txBody>
                    <a:bodyPr/>
                    <a:lstStyle/>
                    <a:p>
                      <a:r>
                        <a:rPr lang="bg-BG" sz="1200" b="1" dirty="0">
                          <a:solidFill>
                            <a:schemeClr val="tx1"/>
                          </a:solidFill>
                        </a:rPr>
                        <a:t>Околен свят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200" b="1" dirty="0">
                          <a:solidFill>
                            <a:schemeClr val="tx1"/>
                          </a:solidFill>
                        </a:rPr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200" b="1" dirty="0">
                          <a:solidFill>
                            <a:schemeClr val="tx1"/>
                          </a:solidFill>
                        </a:rPr>
                        <a:t>Български език и литература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200" b="1" dirty="0">
                          <a:solidFill>
                            <a:schemeClr val="tx1"/>
                          </a:solidFill>
                        </a:rPr>
                        <a:t>Конструиране и технологии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200" b="1" dirty="0">
                          <a:solidFill>
                            <a:schemeClr val="tx1"/>
                          </a:solidFill>
                        </a:rPr>
                        <a:t>Изобразително изкуство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754">
                <a:tc>
                  <a:txBody>
                    <a:bodyPr/>
                    <a:lstStyle/>
                    <a:p>
                      <a:r>
                        <a:rPr lang="bg-BG" sz="1200" b="1" dirty="0">
                          <a:solidFill>
                            <a:schemeClr val="tx1"/>
                          </a:solidFill>
                        </a:rPr>
                        <a:t>Физическа култура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200" b="1" dirty="0">
                          <a:solidFill>
                            <a:schemeClr val="tx1"/>
                          </a:solidFill>
                        </a:rPr>
                        <a:t>Музика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200" b="1" dirty="0">
                          <a:solidFill>
                            <a:schemeClr val="tx1"/>
                          </a:solidFill>
                        </a:rPr>
                        <a:t>Изобразително</a:t>
                      </a:r>
                      <a:r>
                        <a:rPr lang="bg-BG" sz="1200" b="1" baseline="0" dirty="0">
                          <a:solidFill>
                            <a:schemeClr val="tx1"/>
                          </a:solidFill>
                        </a:rPr>
                        <a:t> изкуство</a:t>
                      </a:r>
                      <a:endParaRPr lang="bg-BG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200" b="1" dirty="0"/>
                        <a:t>Музика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200" b="1" dirty="0">
                          <a:solidFill>
                            <a:schemeClr val="tx1"/>
                          </a:solidFill>
                        </a:rPr>
                        <a:t>Физическа култура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076">
                <a:tc>
                  <a:txBody>
                    <a:bodyPr/>
                    <a:lstStyle/>
                    <a:p>
                      <a:r>
                        <a:rPr lang="bg-BG" sz="1200" b="1" dirty="0"/>
                        <a:t>Български</a:t>
                      </a:r>
                      <a:r>
                        <a:rPr lang="bg-BG" sz="1200" b="1" baseline="0" dirty="0"/>
                        <a:t>  език и литература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200" b="1" dirty="0"/>
                        <a:t>Физическа култура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200" b="1" dirty="0"/>
                        <a:t>Околен свят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6824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aphicFrame>
        <p:nvGraphicFramePr>
          <p:cNvPr id="5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2255212"/>
              </p:ext>
            </p:extLst>
          </p:nvPr>
        </p:nvGraphicFramePr>
        <p:xfrm>
          <a:off x="3552089" y="2072640"/>
          <a:ext cx="5287110" cy="271272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643555">
                  <a:extLst>
                    <a:ext uri="{9D8B030D-6E8A-4147-A177-3AD203B41FA5}">
                      <a16:colId xmlns:a16="http://schemas.microsoft.com/office/drawing/2014/main" val="2202113344"/>
                    </a:ext>
                  </a:extLst>
                </a:gridCol>
                <a:gridCol w="2643555">
                  <a:extLst>
                    <a:ext uri="{9D8B030D-6E8A-4147-A177-3AD203B41FA5}">
                      <a16:colId xmlns:a16="http://schemas.microsoft.com/office/drawing/2014/main" val="2473925095"/>
                    </a:ext>
                  </a:extLst>
                </a:gridCol>
              </a:tblGrid>
              <a:tr h="521058">
                <a:tc>
                  <a:txBody>
                    <a:bodyPr/>
                    <a:lstStyle/>
                    <a:p>
                      <a:r>
                        <a:rPr lang="bg-BG" sz="1600" dirty="0">
                          <a:solidFill>
                            <a:schemeClr val="tx1"/>
                          </a:solidFill>
                        </a:rPr>
                        <a:t>Образователни направления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Брой педагогически </a:t>
                      </a:r>
                      <a:r>
                        <a:rPr lang="ru-RU" sz="1600">
                          <a:solidFill>
                            <a:schemeClr val="tx1"/>
                          </a:solidFill>
                        </a:rPr>
                        <a:t>ситуации  </a:t>
                      </a:r>
                      <a:endParaRPr lang="bg-BG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606180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r>
                        <a:rPr lang="bg-BG" sz="1400" b="1" dirty="0"/>
                        <a:t>Български език и литература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318761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r>
                        <a:rPr lang="bg-BG" sz="1400" b="1" dirty="0"/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672842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r>
                        <a:rPr lang="bg-BG" sz="1400" b="1" dirty="0"/>
                        <a:t>Околен свят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825401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r>
                        <a:rPr lang="bg-BG" sz="1400" b="1" dirty="0"/>
                        <a:t>Изобразително изкуство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827529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r>
                        <a:rPr lang="bg-BG" sz="1400" b="1" dirty="0"/>
                        <a:t>Музика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499788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r>
                        <a:rPr lang="bg-BG" sz="1400" b="1" dirty="0"/>
                        <a:t>Конструиране и технологии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175344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r>
                        <a:rPr lang="bg-BG" sz="1400" b="1" dirty="0"/>
                        <a:t>Физическа култура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b="1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483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022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42492" y="644769"/>
            <a:ext cx="83351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b="1" dirty="0"/>
              <a:t>Работим с познавателни книжки „Чуден свят“ на издателство „Просвета“, използвайки ежедневно електронния им вариант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772" y="1387452"/>
            <a:ext cx="5886994" cy="3778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4739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662" y="910737"/>
            <a:ext cx="6669087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464" y="1336412"/>
            <a:ext cx="3891921" cy="2015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079" y="3429000"/>
            <a:ext cx="3891921" cy="1968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204" y="1413018"/>
            <a:ext cx="4590757" cy="4031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072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288" y="1042133"/>
            <a:ext cx="7894637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947" y="1538432"/>
            <a:ext cx="2146906" cy="2999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345" y="2669031"/>
            <a:ext cx="2363105" cy="3087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450" y="1780638"/>
            <a:ext cx="2376413" cy="3296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208" y="2240781"/>
            <a:ext cx="2308798" cy="3187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428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877" y="897303"/>
            <a:ext cx="6754813" cy="11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FB_IMG_16076928539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317" y="1950305"/>
            <a:ext cx="4151683" cy="32378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Desktop\FB_IMG_16076923947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929" y="1957266"/>
            <a:ext cx="4467497" cy="32308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8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388" y="914523"/>
            <a:ext cx="49752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FB_IMG_160769282266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788" y="1709239"/>
            <a:ext cx="3165563" cy="3004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er\Desktop\FB_IMG_160769213439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351" y="1709239"/>
            <a:ext cx="2686052" cy="40122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User\Desktop\FB_IMG_160769217226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403" y="1987185"/>
            <a:ext cx="3165562" cy="3004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8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299" y="973992"/>
            <a:ext cx="59007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tent Placeholder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256" y="2488749"/>
            <a:ext cx="4380411" cy="2865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Content Placeholder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667" y="2838143"/>
            <a:ext cx="4397830" cy="2865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loud Callout 5"/>
          <p:cNvSpPr/>
          <p:nvPr/>
        </p:nvSpPr>
        <p:spPr>
          <a:xfrm>
            <a:off x="1826908" y="1503991"/>
            <a:ext cx="3422469" cy="943617"/>
          </a:xfrm>
          <a:prstGeom prst="cloudCallout">
            <a:avLst>
              <a:gd name="adj1" fmla="val -25668"/>
              <a:gd name="adj2" fmla="val 1087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 dirty="0">
                <a:solidFill>
                  <a:srgbClr val="FF0000"/>
                </a:solidFill>
              </a:rPr>
              <a:t>ОН Математика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7056121" y="1503991"/>
            <a:ext cx="3283131" cy="984758"/>
          </a:xfrm>
          <a:prstGeom prst="cloudCallout">
            <a:avLst>
              <a:gd name="adj1" fmla="val -28791"/>
              <a:gd name="adj2" fmla="val 1182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g-BG">
                <a:solidFill>
                  <a:srgbClr val="FF0000"/>
                </a:solidFill>
              </a:rPr>
              <a:t>ОН Бълг. език и литература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8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62" y="991821"/>
            <a:ext cx="5627687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707" y="1849483"/>
            <a:ext cx="2926080" cy="3159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787" y="1751648"/>
            <a:ext cx="3474721" cy="3779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938" y="2062577"/>
            <a:ext cx="3021877" cy="3032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403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65231" y="113635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bg-BG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848" y="1782690"/>
            <a:ext cx="2899954" cy="3130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147" y="2186887"/>
            <a:ext cx="4003706" cy="3431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792" y="1816664"/>
            <a:ext cx="3019700" cy="3130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1629508" y="1043354"/>
            <a:ext cx="9190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/>
              <a:t>Основна форма на педагогическо взаимодействие – ситуация по ОН Математика, тема: „Като прозорче“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428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295" y="1032486"/>
            <a:ext cx="67008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070" y="1690686"/>
            <a:ext cx="4337639" cy="3630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377" y="1690686"/>
            <a:ext cx="4362994" cy="3630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096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81" y="973138"/>
            <a:ext cx="844391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74" y="1400175"/>
            <a:ext cx="2410097" cy="3127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770" y="2474654"/>
            <a:ext cx="2490651" cy="3137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421" y="1610337"/>
            <a:ext cx="2281646" cy="3147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057" y="2474654"/>
            <a:ext cx="2325737" cy="3127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036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851" y="793384"/>
            <a:ext cx="4902200" cy="9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975" y="1331962"/>
            <a:ext cx="3352801" cy="2197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636" y="3473170"/>
            <a:ext cx="3226527" cy="2149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630" y="1331962"/>
            <a:ext cx="3460776" cy="2261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090" y="3573208"/>
            <a:ext cx="3391106" cy="2149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112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962" y="925390"/>
            <a:ext cx="364648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FB_IMG_16076928390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959" y="1640222"/>
            <a:ext cx="3472239" cy="20435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er\Desktop\FB_IMG_1607692444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967" y="3683780"/>
            <a:ext cx="3405049" cy="19997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User\Desktop\FB_IMG_16076925185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161" y="1588360"/>
            <a:ext cx="3367554" cy="20954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User\Desktop\FB_IMG_160769287439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370" y="3712981"/>
            <a:ext cx="3400696" cy="19824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34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311" y="831606"/>
            <a:ext cx="58896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FB_IMG_16076925292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478" y="1544433"/>
            <a:ext cx="2943500" cy="2290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Desktop\FB_IMG_1607692434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978" y="2913129"/>
            <a:ext cx="3657600" cy="2743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User\Desktop\FB_IMG_160769242283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916" y="1654015"/>
            <a:ext cx="3085451" cy="23600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54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471" y="874590"/>
            <a:ext cx="4408487" cy="11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 descr="C:\Users\User\Desktop\FB_IMG_16076911322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540" y="1626758"/>
            <a:ext cx="3176487" cy="25064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User\Desktop\FB_IMG_16076928469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773385" y="1327401"/>
            <a:ext cx="2645229" cy="3243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User\Desktop\FB_IMG_160769290165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206" y="4133236"/>
            <a:ext cx="3939015" cy="25976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User\Desktop\FB_IMG_1607692059218 (1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695" y="1626758"/>
            <a:ext cx="3243723" cy="26452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00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420708"/>
          </a:xfrm>
          <a:prstGeom prst="rect">
            <a:avLst/>
          </a:prstGeom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95937" cy="9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689" y="259252"/>
            <a:ext cx="3918858" cy="3021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474" y="3710354"/>
            <a:ext cx="3988526" cy="3021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015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852" y="934182"/>
            <a:ext cx="4565650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 descr="C:\Users\User\Desktop\FB_IMG_16076920829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040" y="1548255"/>
            <a:ext cx="3711158" cy="2142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User\Desktop\FB_IMG_160769234117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10" y="3819988"/>
            <a:ext cx="3104467" cy="18759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User\Desktop\FB_IMG_160769298302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847" y="1586953"/>
            <a:ext cx="3805593" cy="21728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User\Desktop\FB_IMG_160769237371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517" y="3727733"/>
            <a:ext cx="3596923" cy="20604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73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687"/>
            <a:ext cx="12192000" cy="6524625"/>
          </a:xfrm>
          <a:prstGeom prst="rect">
            <a:avLst/>
          </a:prstGeom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568" y="583345"/>
            <a:ext cx="78581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Placeholder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9" b="12089"/>
          <a:stretch>
            <a:fillRect/>
          </a:stretch>
        </p:blipFill>
        <p:spPr>
          <a:xfrm>
            <a:off x="6768236" y="1148433"/>
            <a:ext cx="3677026" cy="3969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606" y="1327882"/>
            <a:ext cx="448627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264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687"/>
            <a:ext cx="12192000" cy="65246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7999" y="609600"/>
            <a:ext cx="62835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3200" b="1" dirty="0">
                <a:solidFill>
                  <a:prstClr val="black"/>
                </a:solidFill>
              </a:rPr>
              <a:t>Дистанционно обучение по време на пандемия</a:t>
            </a:r>
            <a:r>
              <a:rPr lang="en-US" sz="3200" b="1" dirty="0">
                <a:solidFill>
                  <a:prstClr val="black"/>
                </a:solidFill>
              </a:rPr>
              <a:t>. </a:t>
            </a:r>
            <a:r>
              <a:rPr lang="bg-BG" sz="3200" b="1" dirty="0">
                <a:solidFill>
                  <a:prstClr val="black"/>
                </a:solidFill>
              </a:rPr>
              <a:t>Резултати.</a:t>
            </a:r>
          </a:p>
        </p:txBody>
      </p:sp>
      <p:pic>
        <p:nvPicPr>
          <p:cNvPr id="5" name="Picture 2" descr="C:\Users\User\Desktop\Screenshot_20201211-153334_Classroo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09" y="1959023"/>
            <a:ext cx="2192990" cy="2939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User\Desktop\FB_IMG_16076930636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230" y="1686816"/>
            <a:ext cx="2558717" cy="2939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User\Desktop\FB_IMG_16076930252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678" y="1686818"/>
            <a:ext cx="2208006" cy="2939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User\Desktop\FB_IMG_160769305400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786" y="1499287"/>
            <a:ext cx="2251602" cy="29399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96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687"/>
            <a:ext cx="12192000" cy="65246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65938" y="762001"/>
            <a:ext cx="61780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b="1" dirty="0"/>
              <a:t>Дистанционно обучение – със съгласието и помощта на родителите…</a:t>
            </a:r>
          </a:p>
        </p:txBody>
      </p:sp>
      <p:pic>
        <p:nvPicPr>
          <p:cNvPr id="4" name="Picture 2" descr="C:\Users\User\Desktop\FB_IMG_16076930159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57" y="1785424"/>
            <a:ext cx="2227219" cy="2717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Desktop\FB_IMG_16076930989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818" y="1563688"/>
            <a:ext cx="2342604" cy="27606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User\Desktop\FB_IMG_160769308517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341" y="1134123"/>
            <a:ext cx="3759930" cy="1982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User\Desktop\FB_IMG_16076930816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046" y="3116748"/>
            <a:ext cx="3759930" cy="16969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58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687"/>
            <a:ext cx="12192000" cy="65246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032738" y="621323"/>
            <a:ext cx="54512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3200" b="1" dirty="0">
                <a:solidFill>
                  <a:prstClr val="black"/>
                </a:solidFill>
              </a:rPr>
              <a:t>Това изработиха децата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68" y="1709669"/>
            <a:ext cx="2987039" cy="1826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99" y="3413284"/>
            <a:ext cx="2987039" cy="1943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418" y="1100590"/>
            <a:ext cx="2708365" cy="18869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000" y="3093069"/>
            <a:ext cx="2804161" cy="1942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651" y="678482"/>
            <a:ext cx="2821578" cy="18869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13" y="2816197"/>
            <a:ext cx="2821578" cy="1854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618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686"/>
            <a:ext cx="12192000" cy="65246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20307" y="597877"/>
            <a:ext cx="51112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3600" b="1" dirty="0">
                <a:solidFill>
                  <a:prstClr val="black"/>
                </a:solidFill>
              </a:rPr>
              <a:t>Това изработиха децата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61" y="1690688"/>
            <a:ext cx="3222172" cy="2952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006" y="1188713"/>
            <a:ext cx="3344091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097" y="1187153"/>
            <a:ext cx="2856412" cy="2952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125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1472" y="0"/>
            <a:ext cx="1250347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45237" y="597877"/>
            <a:ext cx="8766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3200" b="1" dirty="0">
                <a:solidFill>
                  <a:prstClr val="black"/>
                </a:solidFill>
              </a:rPr>
              <a:t>Толкова малки, а вече победители в конкурс!</a:t>
            </a:r>
          </a:p>
        </p:txBody>
      </p:sp>
      <p:pic>
        <p:nvPicPr>
          <p:cNvPr id="1026" name="Picture 2" descr="C:\Users\User\Desktop\1 mart\IMG-1fad5e58d792218c3c452d2d48085363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1473" y="2090393"/>
            <a:ext cx="1979629" cy="26772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1 mart\IMG-4b2458a779a5e29bef0f8e4805eaf15c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647" y="1642002"/>
            <a:ext cx="1955375" cy="27056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1 mart\IMG-929042b6887c01b86c80df13031d8f69-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920" y="1642002"/>
            <a:ext cx="1830177" cy="27056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1 mart\IMG-2255335eafbb9eebe9bf5a6bc4e3f278-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875" y="1588004"/>
            <a:ext cx="2026763" cy="26872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1 mart\IMG-cefd63e0957cb0bdddc48abbbb94c261-V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5096" y="1497521"/>
            <a:ext cx="1918355" cy="28501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Desktop\1 mart\IMG-fbf44e968bfeb2ff9cadd9620bb882ed-V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5022" y="1259124"/>
            <a:ext cx="1897143" cy="2894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967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27321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99761" y="597877"/>
            <a:ext cx="85124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3600" b="1" dirty="0">
                <a:solidFill>
                  <a:prstClr val="black"/>
                </a:solidFill>
              </a:rPr>
              <a:t>Награди за госпожите и медийна изява</a:t>
            </a:r>
          </a:p>
        </p:txBody>
      </p:sp>
      <p:pic>
        <p:nvPicPr>
          <p:cNvPr id="2050" name="Picture 2" descr="C:\Users\User\Desktop\1 mart\20210301_1548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914" y="1607142"/>
            <a:ext cx="2792490" cy="34005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1 mart\20210305_1207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611" y="1241851"/>
            <a:ext cx="2856322" cy="36350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1 mart\IMG-9f83ffd75cf7204687a561fc5022329c-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845" y="1376689"/>
            <a:ext cx="2677212" cy="336537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2939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27321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45" y="1498862"/>
            <a:ext cx="5015060" cy="3644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668" y="1498862"/>
            <a:ext cx="5087331" cy="35350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Текстово поле 4"/>
          <p:cNvSpPr txBox="1"/>
          <p:nvPr/>
        </p:nvSpPr>
        <p:spPr>
          <a:xfrm>
            <a:off x="2960016" y="631596"/>
            <a:ext cx="8371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/>
              <a:t>Оценени и от издателство „Просвета“ за участие в национален детски конкурс – март 2021г</a:t>
            </a:r>
          </a:p>
        </p:txBody>
      </p:sp>
    </p:spTree>
    <p:extLst>
      <p:ext uri="{BB962C8B-B14F-4D97-AF65-F5344CB8AC3E}">
        <p14:creationId xmlns:p14="http://schemas.microsoft.com/office/powerpoint/2010/main" val="1350112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27321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22" y="1563287"/>
            <a:ext cx="5118754" cy="36387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111" y="1563287"/>
            <a:ext cx="5154788" cy="36387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Правоъгълник 5"/>
          <p:cNvSpPr/>
          <p:nvPr/>
        </p:nvSpPr>
        <p:spPr>
          <a:xfrm>
            <a:off x="3115659" y="443855"/>
            <a:ext cx="8080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2400" b="1" dirty="0">
                <a:solidFill>
                  <a:prstClr val="black"/>
                </a:solidFill>
              </a:rPr>
              <a:t>Оценени и от издателство „Просвета“ за участие в национален детски конкурс – март 2021г</a:t>
            </a:r>
          </a:p>
        </p:txBody>
      </p:sp>
    </p:spTree>
    <p:extLst>
      <p:ext uri="{BB962C8B-B14F-4D97-AF65-F5344CB8AC3E}">
        <p14:creationId xmlns:p14="http://schemas.microsoft.com/office/powerpoint/2010/main" val="40484221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327321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5" y="1743959"/>
            <a:ext cx="5288437" cy="38649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205" y="1743959"/>
            <a:ext cx="5502110" cy="38649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Текстово поле 4"/>
          <p:cNvSpPr txBox="1"/>
          <p:nvPr/>
        </p:nvSpPr>
        <p:spPr>
          <a:xfrm>
            <a:off x="2988297" y="490194"/>
            <a:ext cx="84087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2400" b="1" dirty="0">
                <a:solidFill>
                  <a:prstClr val="black"/>
                </a:solidFill>
              </a:rPr>
              <a:t>Оценени и от издателство „Просвета“ за участие в национален детски конкурс – март 2021г</a:t>
            </a:r>
          </a:p>
        </p:txBody>
      </p:sp>
    </p:spTree>
    <p:extLst>
      <p:ext uri="{BB962C8B-B14F-4D97-AF65-F5344CB8AC3E}">
        <p14:creationId xmlns:p14="http://schemas.microsoft.com/office/powerpoint/2010/main" val="37739625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27321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78" y="1590770"/>
            <a:ext cx="5354425" cy="3893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82" y="1590771"/>
            <a:ext cx="5332428" cy="38932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Текстово поле 4"/>
          <p:cNvSpPr txBox="1"/>
          <p:nvPr/>
        </p:nvSpPr>
        <p:spPr>
          <a:xfrm>
            <a:off x="3091990" y="527901"/>
            <a:ext cx="82830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2400" b="1" dirty="0">
                <a:solidFill>
                  <a:prstClr val="black"/>
                </a:solidFill>
              </a:rPr>
              <a:t>Оценени и от издателство „Просвета“ за участие в национален детски конкурс – март 2021г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630388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27321" cy="6858000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3091990" y="527901"/>
            <a:ext cx="82830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2400" b="1" dirty="0">
                <a:solidFill>
                  <a:prstClr val="black"/>
                </a:solidFill>
              </a:rPr>
              <a:t>Засаждане на дърво по случай Деня на Земята – 22 април 2021г, съвместна инициатива с ОП ФЛОР Перник</a:t>
            </a:r>
          </a:p>
          <a:p>
            <a:endParaRPr lang="bg-BG" dirty="0"/>
          </a:p>
        </p:txBody>
      </p:sp>
      <p:pic>
        <p:nvPicPr>
          <p:cNvPr id="1026" name="Picture 2" descr="C:\Users\User\Desktop\БОРИСОВА\ИЗЯВИ\FB_IMG_16195340986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95" y="1635897"/>
            <a:ext cx="4779389" cy="3584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User\Desktop\БОРИСОВА\ИЗЯВИ\FB_IMG_1619534130673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111" y="1360995"/>
            <a:ext cx="4609705" cy="3457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17220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27321" cy="6858000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3091990" y="527901"/>
            <a:ext cx="8283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dirty="0">
                <a:latin typeface="Times New Roman" pitchFamily="18" charset="0"/>
                <a:cs typeface="Times New Roman" pitchFamily="18" charset="0"/>
              </a:rPr>
              <a:t>Съвместна инициатива с родителите - великденски картички за медиците в Перник в СБАЛББ и ЦСМП, април 2021г</a:t>
            </a:r>
            <a:endParaRPr lang="bg-BG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465" y="1174232"/>
            <a:ext cx="5412262" cy="42179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263" y="1285644"/>
            <a:ext cx="3429886" cy="48038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0406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27321" cy="68580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885" y="480766"/>
            <a:ext cx="3658141" cy="56278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1102936" y="1989056"/>
            <a:ext cx="4741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1102936" y="2173722"/>
            <a:ext cx="5373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Съвместна инициатива с Регионална библиотека „Светослав Минков“ град Перник: изложба „Нарисувай </a:t>
            </a:r>
            <a:r>
              <a:rPr lang="bg-BG" sz="2000">
                <a:latin typeface="Times New Roman" pitchFamily="18" charset="0"/>
                <a:cs typeface="Times New Roman" pitchFamily="18" charset="0"/>
              </a:rPr>
              <a:t>Перник“ – май 2021г</a:t>
            </a: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0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9981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7321" cy="68580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2407076" y="1762814"/>
            <a:ext cx="7739407" cy="248867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4800" dirty="0">
                <a:solidFill>
                  <a:srgbClr val="FF0000"/>
                </a:solidFill>
              </a:rPr>
              <a:t>ВЕЧЕ ВТОРА ГРУПА</a:t>
            </a:r>
          </a:p>
        </p:txBody>
      </p:sp>
    </p:spTree>
    <p:extLst>
      <p:ext uri="{BB962C8B-B14F-4D97-AF65-F5344CB8AC3E}">
        <p14:creationId xmlns:p14="http://schemas.microsoft.com/office/powerpoint/2010/main" val="20516509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27321" cy="6858000"/>
          </a:xfrm>
          <a:prstGeom prst="rect">
            <a:avLst/>
          </a:prstGeom>
        </p:spPr>
      </p:pic>
      <p:sp>
        <p:nvSpPr>
          <p:cNvPr id="3" name="Блоксхема: процес 2"/>
          <p:cNvSpPr/>
          <p:nvPr/>
        </p:nvSpPr>
        <p:spPr>
          <a:xfrm>
            <a:off x="3223967" y="593889"/>
            <a:ext cx="7409468" cy="801278"/>
          </a:xfrm>
          <a:prstGeom prst="flowChart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200" dirty="0"/>
              <a:t>Есенно настроение в нашата група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658" y="1673258"/>
            <a:ext cx="4309521" cy="30684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38" y="1673257"/>
            <a:ext cx="4174604" cy="30684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241864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27321" cy="6858000"/>
          </a:xfrm>
          <a:prstGeom prst="rect">
            <a:avLst/>
          </a:prstGeom>
        </p:spPr>
      </p:pic>
      <p:sp>
        <p:nvSpPr>
          <p:cNvPr id="3" name="Блоксхема: процес 2"/>
          <p:cNvSpPr/>
          <p:nvPr/>
        </p:nvSpPr>
        <p:spPr>
          <a:xfrm>
            <a:off x="3223967" y="593889"/>
            <a:ext cx="7409468" cy="801278"/>
          </a:xfrm>
          <a:prstGeom prst="flowChart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200" dirty="0"/>
              <a:t>Есенно настроение в нашата група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80" y="1760456"/>
            <a:ext cx="4355184" cy="29906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301" y="1686849"/>
            <a:ext cx="4512807" cy="29417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535041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27321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5736"/>
            <a:ext cx="4157219" cy="30211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562" y="137907"/>
            <a:ext cx="4073758" cy="30860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993" y="934431"/>
            <a:ext cx="4043331" cy="31096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225791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27321" cy="6858000"/>
          </a:xfrm>
          <a:prstGeom prst="rect">
            <a:avLst/>
          </a:prstGeom>
        </p:spPr>
      </p:pic>
      <p:sp>
        <p:nvSpPr>
          <p:cNvPr id="3" name="Блоксхема: процес 2"/>
          <p:cNvSpPr/>
          <p:nvPr/>
        </p:nvSpPr>
        <p:spPr>
          <a:xfrm>
            <a:off x="2746343" y="112490"/>
            <a:ext cx="9445657" cy="1776953"/>
          </a:xfrm>
          <a:prstGeom prst="flowChart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b="1" dirty="0"/>
              <a:t>Е</a:t>
            </a:r>
            <a:r>
              <a:rPr lang="bg-BG" sz="3200" b="1" dirty="0"/>
              <a:t>КОЛОГИЧНО ОБРАЗОВАНИЕ В ДЕТСКАТА ГРАДИНА</a:t>
            </a:r>
            <a:endParaRPr lang="ru-RU" sz="3200" b="1" dirty="0"/>
          </a:p>
          <a:p>
            <a:br>
              <a:rPr lang="ru-RU" sz="3200" dirty="0"/>
            </a:br>
            <a:endParaRPr lang="bg-BG" sz="3200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740" y="1151796"/>
            <a:ext cx="4384936" cy="358690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975" y="2119302"/>
            <a:ext cx="3940404" cy="26193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676" y="2007028"/>
            <a:ext cx="3564805" cy="26682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189259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27321" cy="6858000"/>
          </a:xfrm>
          <a:prstGeom prst="rect">
            <a:avLst/>
          </a:prstGeom>
        </p:spPr>
      </p:pic>
      <p:sp>
        <p:nvSpPr>
          <p:cNvPr id="3" name="Блоксхема: процес 2"/>
          <p:cNvSpPr/>
          <p:nvPr/>
        </p:nvSpPr>
        <p:spPr>
          <a:xfrm>
            <a:off x="3223967" y="593889"/>
            <a:ext cx="7409468" cy="801278"/>
          </a:xfrm>
          <a:prstGeom prst="flowChart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В тон с </a:t>
            </a:r>
            <a:r>
              <a:rPr lang="ru-RU" sz="3200" dirty="0" err="1"/>
              <a:t>дъждовното</a:t>
            </a:r>
            <a:r>
              <a:rPr lang="ru-RU" sz="3200" dirty="0"/>
              <a:t> </a:t>
            </a:r>
            <a:r>
              <a:rPr lang="ru-RU" sz="3200" dirty="0" err="1"/>
              <a:t>време</a:t>
            </a:r>
            <a:r>
              <a:rPr lang="en-US" sz="3200" dirty="0"/>
              <a:t>…</a:t>
            </a:r>
            <a:endParaRPr lang="bg-BG" sz="3200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02" y="2256266"/>
            <a:ext cx="3497344" cy="30793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528304" y="1123410"/>
            <a:ext cx="3922631" cy="46111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208" y="2256266"/>
            <a:ext cx="3532111" cy="31340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8879847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27321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48" y="1450548"/>
            <a:ext cx="4738540" cy="39569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604" y="1450549"/>
            <a:ext cx="4572000" cy="39569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Блоксхема: процес 4"/>
          <p:cNvSpPr/>
          <p:nvPr/>
        </p:nvSpPr>
        <p:spPr>
          <a:xfrm>
            <a:off x="3223967" y="593889"/>
            <a:ext cx="7409468" cy="801278"/>
          </a:xfrm>
          <a:prstGeom prst="flowChart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200" dirty="0"/>
              <a:t>Творчески занимания</a:t>
            </a:r>
            <a:r>
              <a:rPr lang="ru-RU" sz="3200" dirty="0"/>
              <a:t> 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40227513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27321" cy="6858000"/>
          </a:xfrm>
          <a:prstGeom prst="rect">
            <a:avLst/>
          </a:prstGeom>
        </p:spPr>
      </p:pic>
      <p:sp>
        <p:nvSpPr>
          <p:cNvPr id="3" name="Блоксхема: процес 2"/>
          <p:cNvSpPr/>
          <p:nvPr/>
        </p:nvSpPr>
        <p:spPr>
          <a:xfrm>
            <a:off x="2818614" y="527901"/>
            <a:ext cx="8314441" cy="801278"/>
          </a:xfrm>
          <a:prstGeom prst="flowChart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200" dirty="0"/>
              <a:t>ЗДРАВНО ОБРАЗОВАНИЕ В ДЕТСКАТА ГРАДИНА</a:t>
            </a:r>
            <a:r>
              <a:rPr lang="ru-RU" sz="3200" dirty="0"/>
              <a:t> </a:t>
            </a:r>
            <a:endParaRPr lang="bg-BG" sz="3200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29" y="1772238"/>
            <a:ext cx="4085734" cy="35539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407" y="1753383"/>
            <a:ext cx="3292310" cy="35727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13" y="1772237"/>
            <a:ext cx="3249106" cy="35539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097415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7321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03" y="1743957"/>
            <a:ext cx="5152156" cy="37895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665" y="1743957"/>
            <a:ext cx="5015061" cy="36670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Блоксхема: процес 4"/>
          <p:cNvSpPr/>
          <p:nvPr/>
        </p:nvSpPr>
        <p:spPr>
          <a:xfrm>
            <a:off x="3223967" y="593889"/>
            <a:ext cx="7409468" cy="801278"/>
          </a:xfrm>
          <a:prstGeom prst="flowChart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200" dirty="0"/>
              <a:t>Творчески занимания</a:t>
            </a:r>
            <a:r>
              <a:rPr lang="ru-RU" sz="3200" dirty="0"/>
              <a:t> 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21277500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7321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334" y="1441119"/>
            <a:ext cx="4590855" cy="36552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832" y="4246774"/>
            <a:ext cx="4955357" cy="17404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845" y="2042077"/>
            <a:ext cx="3327660" cy="29199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5057" y="2042077"/>
            <a:ext cx="3641889" cy="30542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Блоксхема: процес 6"/>
          <p:cNvSpPr/>
          <p:nvPr/>
        </p:nvSpPr>
        <p:spPr>
          <a:xfrm>
            <a:off x="3223967" y="593889"/>
            <a:ext cx="7409468" cy="801278"/>
          </a:xfrm>
          <a:prstGeom prst="flowChart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-BG" sz="3200" dirty="0"/>
              <a:t>Творчески занимания</a:t>
            </a:r>
            <a:r>
              <a:rPr lang="ru-RU" sz="3200" dirty="0"/>
              <a:t> 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1619547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1928</TotalTime>
  <Words>432</Words>
  <Application>Microsoft Office PowerPoint</Application>
  <PresentationFormat>Широк екран</PresentationFormat>
  <Paragraphs>104</Paragraphs>
  <Slides>46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46</vt:i4>
      </vt:variant>
    </vt:vector>
  </HeadingPairs>
  <TitlesOfParts>
    <vt:vector size="52" baseType="lpstr">
      <vt:lpstr>Arial</vt:lpstr>
      <vt:lpstr>Calibri</vt:lpstr>
      <vt:lpstr>Calibri Light</vt:lpstr>
      <vt:lpstr>Times New Roman</vt:lpstr>
      <vt:lpstr>Wingdings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User</cp:lastModifiedBy>
  <cp:revision>108</cp:revision>
  <dcterms:created xsi:type="dcterms:W3CDTF">2020-12-22T12:43:16Z</dcterms:created>
  <dcterms:modified xsi:type="dcterms:W3CDTF">2021-11-29T09:40:38Z</dcterms:modified>
</cp:coreProperties>
</file>